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0" r:id="rId13"/>
    <p:sldId id="268" r:id="rId14"/>
    <p:sldId id="269" r:id="rId15"/>
    <p:sldId id="258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117" d="100"/>
          <a:sy n="117" d="100"/>
        </p:scale>
        <p:origin x="-120" y="-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595064E-E963-4315-AE09-C91CB9EB3F64}" type="datetimeFigureOut">
              <a:rPr lang="en-US" smtClean="0"/>
              <a:pPr/>
              <a:t>5/9/2011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3722494A-EB86-43D1-9623-2EEA475582F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jm.tyai.tyc.edu.tw/~jmwang/paper/product/mst471-4.pdf" TargetMode="External"/><Relationship Id="rId2" Type="http://schemas.openxmlformats.org/officeDocument/2006/relationships/hyperlink" Target="http://www.sersc.org/journals/IJSIP/vol2_no2/1.pdf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Traffic Signal Detection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Mahmoud</a:t>
            </a:r>
            <a:r>
              <a:rPr lang="en-US" dirty="0" smtClean="0"/>
              <a:t> </a:t>
            </a:r>
            <a:r>
              <a:rPr lang="en-US" dirty="0" err="1" smtClean="0"/>
              <a:t>Abdallah</a:t>
            </a:r>
            <a:endParaRPr lang="en-US" dirty="0" smtClean="0"/>
          </a:p>
          <a:p>
            <a:r>
              <a:rPr lang="en-US" dirty="0" smtClean="0"/>
              <a:t>Daniel </a:t>
            </a:r>
            <a:r>
              <a:rPr lang="en-US" dirty="0" err="1" smtClean="0"/>
              <a:t>Eiland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buNone/>
            </a:pPr>
            <a:r>
              <a:rPr lang="en-US" dirty="0" smtClean="0"/>
              <a:t>The final processing step involves the removal of candidates that have a low detection rate; that is signals which are not detected consistently are flagged as a false-positives.</a:t>
            </a:r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r>
              <a:rPr lang="en-US" dirty="0" smtClean="0"/>
              <a:t>This step also emulates candidates that may not have been detected in the current frame but have been detected in previous frames.  </a:t>
            </a:r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r>
              <a:rPr lang="en-US" dirty="0" smtClean="0"/>
              <a:t>To create emulated candidates in the proper location, the estimated motion of the signal is derived using previously detected candidates.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Persistency Filtration and Emulation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62200" y="59436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Detected Signals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9663" y="1047750"/>
            <a:ext cx="6924675" cy="481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Estimation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5638800" cy="279590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447800"/>
            <a:ext cx="2438400" cy="1981200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FAA26D3D-D897-4be2-8F04-BA451C77F1D7}">
              <ma14:placeholderFlag xmlns="" xmlns:ma14="http://schemas.microsoft.com/office/mac/drawingml/2011/main"/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85800" y="4419600"/>
            <a:ext cx="2781300" cy="812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156200" y="4267200"/>
            <a:ext cx="3987800" cy="1016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191000" y="5562600"/>
            <a:ext cx="1625600" cy="80010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104975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Additional candidate filtration metrics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“Arrow” shape detection (lack of resolution)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Neighborhood consistency: adjacent area should be dark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Signal type classification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Improve color model (HSV / HSI) to improve detection rate and allow better classification of signal color (Red, Green, Amber)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Priority classification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Detect signal that should be “followed”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Enhancements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pic>
        <p:nvPicPr>
          <p:cNvPr id="4" name="عنصر نائب للمحتوى 3" descr="Demo.gif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77528" y="1481138"/>
            <a:ext cx="6788943" cy="4525962"/>
          </a:xfrm>
        </p:spPr>
      </p:pic>
    </p:spTree>
    <p:extLst>
      <p:ext uri="{BB962C8B-B14F-4D97-AF65-F5344CB8AC3E}">
        <p14:creationId xmlns:p14="http://schemas.microsoft.com/office/powerpoint/2010/main" val="313152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Font typeface="Courier New" pitchFamily="49" charset="0"/>
              <a:buChar char="o"/>
            </a:pPr>
            <a:r>
              <a:rPr lang="en-US" dirty="0" smtClean="0"/>
              <a:t>Park, J. and Chang-sung, J., “Real-time Signal Light Detection”; International Journal for Signal Processing, Image Processing and Pattern Recognition; June 2009; Vol. 2, No. 2; </a:t>
            </a:r>
            <a:r>
              <a:rPr lang="en-US" dirty="0" smtClean="0">
                <a:hlinkClick r:id="rId2"/>
              </a:rPr>
              <a:t>http://www.sersc.org/journals/IJSIP/vol2_no2/1.pdf</a:t>
            </a:r>
            <a:r>
              <a:rPr lang="en-US" dirty="0" smtClean="0"/>
              <a:t> </a:t>
            </a:r>
          </a:p>
          <a:p>
            <a:pPr>
              <a:buFont typeface="Courier New" pitchFamily="49" charset="0"/>
              <a:buChar char="o"/>
            </a:pPr>
            <a:endParaRPr lang="en-US" dirty="0" smtClean="0"/>
          </a:p>
          <a:p>
            <a:pPr>
              <a:buFont typeface="Courier New" pitchFamily="49" charset="0"/>
              <a:buChar char="o"/>
            </a:pPr>
            <a:r>
              <a:rPr lang="en-US" dirty="0" smtClean="0"/>
              <a:t>Chung, Y., Wang, J. and </a:t>
            </a:r>
            <a:r>
              <a:rPr lang="en-US" dirty="0" err="1" smtClean="0"/>
              <a:t>Sei</a:t>
            </a:r>
            <a:r>
              <a:rPr lang="en-US" dirty="0" smtClean="0"/>
              <a:t>-Wang, C., “A Vision-Based Traffic Light Detection System at Intersections”; Journal of Taiwan Normal University: Mathematics, Science &amp; Technology; 2002; Vol. 47; </a:t>
            </a:r>
            <a:r>
              <a:rPr lang="en-US" dirty="0" smtClean="0">
                <a:hlinkClick r:id="rId3"/>
              </a:rPr>
              <a:t>http://wjm.tyai.tyc.edu.tw/~jmwang/paper/product/mst471-4.pdf</a:t>
            </a:r>
            <a:r>
              <a:rPr lang="en-US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buNone/>
            </a:pPr>
            <a:r>
              <a:rPr lang="en-US" sz="2400" dirty="0" smtClean="0"/>
              <a:t>The detection of traffic signals within a moving video is problematic due to issues caused by: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Low-light, Day and Night situations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Inter/Intra-frame motion</a:t>
            </a:r>
          </a:p>
          <a:p>
            <a:pPr lvl="2">
              <a:buFont typeface="Arial" pitchFamily="34" charset="0"/>
              <a:buChar char="•"/>
            </a:pPr>
            <a:r>
              <a:rPr lang="en-US" sz="1800" dirty="0" smtClean="0"/>
              <a:t>Similar light sources (such as tail lights)</a:t>
            </a:r>
          </a:p>
          <a:p>
            <a:pPr lvl="2">
              <a:buNone/>
            </a:pPr>
            <a:endParaRPr lang="en-US" sz="2400" dirty="0" smtClean="0"/>
          </a:p>
          <a:p>
            <a:pPr marL="0">
              <a:buNone/>
            </a:pPr>
            <a:r>
              <a:rPr lang="en-US" sz="2400" dirty="0" smtClean="0"/>
              <a:t>These can to lead to both the detection of false signals and the inability to detect actual signals.  </a:t>
            </a:r>
          </a:p>
          <a:p>
            <a:pPr marL="0">
              <a:buNone/>
            </a:pPr>
            <a:endParaRPr lang="en-US" sz="2400" dirty="0" smtClean="0"/>
          </a:p>
          <a:p>
            <a:pPr marL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Algorithm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514600" y="5955268"/>
            <a:ext cx="411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High-level processing flow </a:t>
            </a:r>
            <a:endParaRPr 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09688" y="2235756"/>
            <a:ext cx="652462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4525963"/>
          </a:xfrm>
        </p:spPr>
        <p:txBody>
          <a:bodyPr>
            <a:normAutofit/>
          </a:bodyPr>
          <a:lstStyle/>
          <a:p>
            <a:pPr marL="0">
              <a:buNone/>
            </a:pPr>
            <a:r>
              <a:rPr lang="en-US" sz="2400" dirty="0" smtClean="0"/>
              <a:t>To deal with (some of) these issues, we have developed the following 3-step algorithm:</a:t>
            </a:r>
          </a:p>
          <a:p>
            <a:pPr lvl="2">
              <a:buNone/>
            </a:pPr>
            <a:endParaRPr lang="en-US" sz="2400" dirty="0" smtClean="0"/>
          </a:p>
          <a:p>
            <a:pPr marL="0">
              <a:buNone/>
            </a:pPr>
            <a:endParaRPr lang="en-US" sz="2400" dirty="0" smtClean="0"/>
          </a:p>
          <a:p>
            <a:pPr marL="0">
              <a:buNone/>
            </a:pPr>
            <a:endParaRPr lang="en-US" dirty="0" smtClean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>
              <a:buNone/>
            </a:pPr>
            <a:r>
              <a:rPr lang="en-US" dirty="0" smtClean="0"/>
              <a:t>Given an input frame, the detection process begins with the extraction of candidate signals.</a:t>
            </a:r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r>
              <a:rPr lang="en-US" dirty="0" smtClean="0"/>
              <a:t>This is a three stage process that consists of:</a:t>
            </a:r>
          </a:p>
          <a:p>
            <a:pPr marL="347472" lvl="1">
              <a:buFont typeface="Arial" pitchFamily="34" charset="0"/>
              <a:buChar char="•"/>
            </a:pPr>
            <a:r>
              <a:rPr lang="en-US" dirty="0" smtClean="0"/>
              <a:t>Pixel Extraction – Identification of possible signal pixels based on RGB color</a:t>
            </a:r>
          </a:p>
          <a:p>
            <a:pPr marL="347472" lvl="1">
              <a:buFont typeface="Arial" pitchFamily="34" charset="0"/>
              <a:buChar char="•"/>
            </a:pPr>
            <a:r>
              <a:rPr lang="en-US" dirty="0" smtClean="0"/>
              <a:t>Clustering – Grouping of extracted pixels based on connectivity</a:t>
            </a:r>
          </a:p>
          <a:p>
            <a:pPr marL="347472" lvl="1">
              <a:buFont typeface="Arial" pitchFamily="34" charset="0"/>
              <a:buChar char="•"/>
            </a:pPr>
            <a:r>
              <a:rPr lang="en-US" dirty="0" smtClean="0"/>
              <a:t>Filtration – Removal of non-signal clusters based on </a:t>
            </a:r>
          </a:p>
          <a:p>
            <a:pPr lvl="2"/>
            <a:r>
              <a:rPr lang="en-US" sz="2200" dirty="0" smtClean="0"/>
              <a:t>Size – Clusters must consist of an adequate number of pixels to be considered a candidate signal</a:t>
            </a:r>
          </a:p>
          <a:p>
            <a:pPr lvl="2"/>
            <a:r>
              <a:rPr lang="en-US" sz="2200" dirty="0" smtClean="0"/>
              <a:t>Shape – Clusters must pass a circularity measure to be considered a candidate signal</a:t>
            </a:r>
          </a:p>
          <a:p>
            <a:pPr marL="585216" lvl="2">
              <a:buFont typeface="Arial" pitchFamily="34" charset="0"/>
              <a:buChar char="•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Extraction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Extraction Example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9188" y="1114425"/>
            <a:ext cx="690562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58674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Input Frame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Extraction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8713" y="1354693"/>
            <a:ext cx="6886575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00400" y="6107668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Candidate Pixels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3200400" y="60960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Grouped Pixels</a:t>
            </a:r>
            <a:endParaRPr lang="en-US" dirty="0"/>
          </a:p>
        </p:txBody>
      </p:sp>
      <p:pic>
        <p:nvPicPr>
          <p:cNvPr id="4099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96975" y="1495660"/>
            <a:ext cx="6750050" cy="4496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Filtration</a:t>
            </a:r>
            <a:endParaRPr lang="en-US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5176" y="1219200"/>
            <a:ext cx="6793648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2590800" y="5834062"/>
            <a:ext cx="396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Candidates After Size / Shape Filter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>
              <a:buNone/>
            </a:pPr>
            <a:r>
              <a:rPr lang="en-US" dirty="0" smtClean="0"/>
              <a:t>Once the set of candidate signals have been selected, they are classified to groups based on their relation to previously detected signals.</a:t>
            </a:r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r>
              <a:rPr lang="en-US" smtClean="0"/>
              <a:t>Candidates located </a:t>
            </a:r>
            <a:r>
              <a:rPr lang="en-US" dirty="0" smtClean="0"/>
              <a:t>near a previously detected candidate are classified as the “same” signal.</a:t>
            </a:r>
          </a:p>
          <a:p>
            <a:pPr marL="0">
              <a:buNone/>
            </a:pPr>
            <a:endParaRPr lang="en-US" dirty="0" smtClean="0"/>
          </a:p>
          <a:p>
            <a:pPr marL="0">
              <a:buNone/>
            </a:pPr>
            <a:r>
              <a:rPr lang="en-US" dirty="0" smtClean="0"/>
              <a:t>While those that cannot be mapped are classified as “new” signals and are placed into their own group.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Candidate Classification</a:t>
            </a:r>
            <a:endParaRPr lang="en-US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307</TotalTime>
  <Words>490</Words>
  <Application>Microsoft Office PowerPoint</Application>
  <PresentationFormat>On-screen Show (4:3)</PresentationFormat>
  <Paragraphs>59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Concourse</vt:lpstr>
      <vt:lpstr>Traffic Signal Detection</vt:lpstr>
      <vt:lpstr>Overview</vt:lpstr>
      <vt:lpstr>Detection Algorithm</vt:lpstr>
      <vt:lpstr>Candidate Extraction</vt:lpstr>
      <vt:lpstr>Candidate Extraction Example</vt:lpstr>
      <vt:lpstr>Pixel Extraction</vt:lpstr>
      <vt:lpstr>Clustering</vt:lpstr>
      <vt:lpstr>Filtration</vt:lpstr>
      <vt:lpstr>Candidate Classification</vt:lpstr>
      <vt:lpstr>Persistency Filtration and Emulation</vt:lpstr>
      <vt:lpstr>Result</vt:lpstr>
      <vt:lpstr>Distance Estimation</vt:lpstr>
      <vt:lpstr>Future Enhancements</vt:lpstr>
      <vt:lpstr>Demo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Signal Detection</dc:title>
  <dc:creator>Daniel Eiland</dc:creator>
  <cp:lastModifiedBy>Debasis Mitra</cp:lastModifiedBy>
  <cp:revision>50</cp:revision>
  <dcterms:created xsi:type="dcterms:W3CDTF">2011-04-27T07:22:52Z</dcterms:created>
  <dcterms:modified xsi:type="dcterms:W3CDTF">2011-05-09T19:22:32Z</dcterms:modified>
</cp:coreProperties>
</file>